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3775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02736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82080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12527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69302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94487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34315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87463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88736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26889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6620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C3E94-EB59-4FB2-B470-06D3AAE034EA}" type="datetimeFigureOut">
              <a:rPr lang="es-NI" smtClean="0"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17E4-57A7-4546-8D10-9DAF23A4E23E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36214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920880" cy="3649960"/>
          </a:xfrm>
        </p:spPr>
        <p:txBody>
          <a:bodyPr/>
          <a:lstStyle/>
          <a:p>
            <a:r>
              <a:rPr lang="es-NI" b="1" dirty="0"/>
              <a:t>Foro Internacional Turismo Solidario y Desarrollo Sostenible </a:t>
            </a:r>
            <a:r>
              <a:rPr lang="es-NI" b="1" dirty="0" smtClean="0"/>
              <a:t>FITS-NICARAGUA 2014</a:t>
            </a:r>
            <a:endParaRPr lang="es-NI" dirty="0"/>
          </a:p>
          <a:p>
            <a:endParaRPr lang="es-NI" sz="2000" b="1" dirty="0" smtClean="0"/>
          </a:p>
          <a:p>
            <a:r>
              <a:rPr lang="es-NI" sz="2000" b="1" dirty="0" smtClean="0">
                <a:solidFill>
                  <a:schemeClr val="tx1"/>
                </a:solidFill>
              </a:rPr>
              <a:t>TEMÁTICA</a:t>
            </a:r>
            <a:r>
              <a:rPr lang="es-NI" sz="2000" b="1" dirty="0">
                <a:solidFill>
                  <a:schemeClr val="tx1"/>
                </a:solidFill>
              </a:rPr>
              <a:t>:</a:t>
            </a:r>
            <a:r>
              <a:rPr lang="es-NI" sz="2000" dirty="0">
                <a:solidFill>
                  <a:schemeClr val="tx1"/>
                </a:solidFill>
              </a:rPr>
              <a:t> Turismo Rural Sostenible Conservación y </a:t>
            </a:r>
            <a:r>
              <a:rPr lang="es-NI" sz="2000" dirty="0" smtClean="0">
                <a:solidFill>
                  <a:schemeClr val="tx1"/>
                </a:solidFill>
              </a:rPr>
              <a:t>Revitalización Cultural</a:t>
            </a:r>
          </a:p>
          <a:p>
            <a:pPr algn="just"/>
            <a:r>
              <a:rPr lang="es-NI" sz="2000" b="1" dirty="0" smtClean="0">
                <a:solidFill>
                  <a:schemeClr val="tx1"/>
                </a:solidFill>
              </a:rPr>
              <a:t>GIRA </a:t>
            </a:r>
            <a:r>
              <a:rPr lang="es-NI" sz="2000" b="1" dirty="0">
                <a:solidFill>
                  <a:schemeClr val="tx1"/>
                </a:solidFill>
              </a:rPr>
              <a:t>DE CAMPO</a:t>
            </a:r>
            <a:r>
              <a:rPr lang="es-NI" sz="2000" dirty="0">
                <a:solidFill>
                  <a:schemeClr val="tx1"/>
                </a:solidFill>
              </a:rPr>
              <a:t>: </a:t>
            </a:r>
            <a:r>
              <a:rPr lang="es-NI" sz="2000" dirty="0" smtClean="0">
                <a:solidFill>
                  <a:schemeClr val="tx1"/>
                </a:solidFill>
              </a:rPr>
              <a:t>Reserva </a:t>
            </a:r>
            <a:r>
              <a:rPr lang="es-NI" sz="2000" dirty="0">
                <a:solidFill>
                  <a:schemeClr val="tx1"/>
                </a:solidFill>
              </a:rPr>
              <a:t>de </a:t>
            </a:r>
            <a:r>
              <a:rPr lang="es-NI" sz="2000" dirty="0" smtClean="0">
                <a:solidFill>
                  <a:schemeClr val="tx1"/>
                </a:solidFill>
              </a:rPr>
              <a:t>Biósfera Isla de Ometepe</a:t>
            </a:r>
          </a:p>
          <a:p>
            <a:pPr algn="just"/>
            <a:endParaRPr lang="es-NI" sz="2000" u="sng" dirty="0">
              <a:solidFill>
                <a:schemeClr val="tx1"/>
              </a:solidFill>
            </a:endParaRPr>
          </a:p>
          <a:p>
            <a:r>
              <a:rPr lang="es-NI" sz="2000" dirty="0" smtClean="0">
                <a:solidFill>
                  <a:schemeClr val="tx1"/>
                </a:solidFill>
              </a:rPr>
              <a:t>Granada, Nicaragua, 24 de septiembre 2014</a:t>
            </a:r>
            <a:endParaRPr lang="es-NI" sz="2000" dirty="0">
              <a:solidFill>
                <a:schemeClr val="tx1"/>
              </a:solidFill>
            </a:endParaRPr>
          </a:p>
        </p:txBody>
      </p:sp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91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FORTALEZAS I/4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467545" y="1628800"/>
            <a:ext cx="8064896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NI" sz="2000" dirty="0" smtClean="0"/>
              <a:t>1-Unica cooperativa.</a:t>
            </a:r>
          </a:p>
          <a:p>
            <a:pPr marL="0" indent="0">
              <a:buNone/>
            </a:pPr>
            <a:r>
              <a:rPr lang="es-NI" sz="2000" dirty="0" smtClean="0"/>
              <a:t>2-Proyecto Comunitario.</a:t>
            </a:r>
          </a:p>
          <a:p>
            <a:pPr marL="0" indent="0">
              <a:buNone/>
            </a:pPr>
            <a:r>
              <a:rPr lang="es-NI" sz="2000" dirty="0" smtClean="0"/>
              <a:t>3-Reconocimiento por su trayectoria y experiencia en el sector.</a:t>
            </a:r>
          </a:p>
          <a:p>
            <a:pPr marL="0" indent="0">
              <a:buNone/>
            </a:pPr>
            <a:r>
              <a:rPr lang="es-NI" sz="2000" dirty="0"/>
              <a:t>4</a:t>
            </a:r>
            <a:r>
              <a:rPr lang="es-NI" sz="2000" dirty="0" smtClean="0"/>
              <a:t>-Trabajo en equipo.</a:t>
            </a:r>
          </a:p>
          <a:p>
            <a:pPr marL="0" indent="0">
              <a:buNone/>
            </a:pPr>
            <a:r>
              <a:rPr lang="es-NI" sz="2000" dirty="0" smtClean="0"/>
              <a:t>5-Integración de mujeres en puestos directivos.</a:t>
            </a:r>
          </a:p>
          <a:p>
            <a:pPr marL="0" indent="0">
              <a:buNone/>
            </a:pPr>
            <a:r>
              <a:rPr lang="es-NI" sz="2000" dirty="0"/>
              <a:t>6</a:t>
            </a:r>
            <a:r>
              <a:rPr lang="es-NI" sz="2000" dirty="0" smtClean="0"/>
              <a:t>-Diversificación Productiva.</a:t>
            </a:r>
          </a:p>
          <a:p>
            <a:pPr marL="0" indent="0">
              <a:buNone/>
            </a:pPr>
            <a:r>
              <a:rPr lang="es-NI" sz="2000" dirty="0"/>
              <a:t>7</a:t>
            </a:r>
            <a:r>
              <a:rPr lang="es-NI" sz="2000" dirty="0" smtClean="0"/>
              <a:t>-Paneles solares.</a:t>
            </a:r>
          </a:p>
          <a:p>
            <a:pPr marL="0" indent="0">
              <a:buNone/>
            </a:pPr>
            <a:r>
              <a:rPr lang="es-NI" sz="2000" dirty="0"/>
              <a:t>8</a:t>
            </a:r>
            <a:r>
              <a:rPr lang="es-NI" sz="2000" dirty="0" smtClean="0"/>
              <a:t>-Café certificado/relación con mercados solidarios.</a:t>
            </a:r>
          </a:p>
          <a:p>
            <a:pPr marL="0" indent="0">
              <a:buNone/>
            </a:pPr>
            <a:r>
              <a:rPr lang="es-NI" sz="2000" dirty="0"/>
              <a:t>9</a:t>
            </a:r>
            <a:r>
              <a:rPr lang="es-NI" sz="2000" dirty="0" smtClean="0"/>
              <a:t>-Ruta accesible para explorar en el volcán y los senderos.</a:t>
            </a:r>
          </a:p>
          <a:p>
            <a:pPr marL="0" indent="0">
              <a:buNone/>
            </a:pPr>
            <a:r>
              <a:rPr lang="es-NI" sz="2000" dirty="0" smtClean="0"/>
              <a:t>10-Petroglifos.</a:t>
            </a:r>
          </a:p>
          <a:p>
            <a:pPr marL="0" indent="0">
              <a:buNone/>
            </a:pPr>
            <a:r>
              <a:rPr lang="es-NI" sz="2000" dirty="0" smtClean="0"/>
              <a:t>11-Apoyo de ONG´S </a:t>
            </a:r>
          </a:p>
          <a:p>
            <a:pPr marL="0" indent="0">
              <a:buNone/>
            </a:pPr>
            <a:r>
              <a:rPr lang="es-NI" sz="2000" dirty="0" smtClean="0"/>
              <a:t>12-Apoyo a salud de la comunidad y aspectos culturales.</a:t>
            </a:r>
          </a:p>
          <a:p>
            <a:pPr marL="0" indent="0">
              <a:buNone/>
            </a:pPr>
            <a:endParaRPr lang="es-NI" sz="2000" dirty="0" smtClean="0"/>
          </a:p>
          <a:p>
            <a:pPr marL="0" indent="0">
              <a:buNone/>
            </a:pPr>
            <a:endParaRPr lang="es-NI" sz="2000" dirty="0" smtClean="0"/>
          </a:p>
        </p:txBody>
      </p:sp>
    </p:spTree>
    <p:extLst>
      <p:ext uri="{BB962C8B-B14F-4D97-AF65-F5344CB8AC3E}">
        <p14:creationId xmlns:p14="http://schemas.microsoft.com/office/powerpoint/2010/main" val="4732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DEBILIDADES I/4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755576" y="1844824"/>
            <a:ext cx="7917969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NI" dirty="0"/>
              <a:t>1-Falta de buenas prácticas ambientales (manejo de desechos/sistema de tratamiento de aguas gris y negra)</a:t>
            </a:r>
          </a:p>
          <a:p>
            <a:pPr marL="0" indent="0">
              <a:buNone/>
            </a:pPr>
            <a:r>
              <a:rPr lang="es-NI" dirty="0"/>
              <a:t>2-Uso de productos no locales (refrescos, etc.)</a:t>
            </a:r>
          </a:p>
          <a:p>
            <a:pPr marL="0" indent="0">
              <a:buNone/>
            </a:pPr>
            <a:r>
              <a:rPr lang="es-NI" dirty="0"/>
              <a:t>3-Falta de definición de productos turísticos.</a:t>
            </a:r>
          </a:p>
          <a:p>
            <a:pPr marL="0" indent="0">
              <a:buNone/>
            </a:pPr>
            <a:r>
              <a:rPr lang="es-NI" dirty="0" smtClean="0"/>
              <a:t>4</a:t>
            </a:r>
            <a:r>
              <a:rPr lang="es-NI" dirty="0"/>
              <a:t>-</a:t>
            </a:r>
            <a:r>
              <a:rPr lang="es-NI" dirty="0" smtClean="0"/>
              <a:t>Falta </a:t>
            </a:r>
            <a:r>
              <a:rPr lang="es-NI" dirty="0"/>
              <a:t>de calidad y mantenimiento de instalaciones.</a:t>
            </a:r>
          </a:p>
          <a:p>
            <a:pPr marL="0" indent="0">
              <a:buNone/>
            </a:pPr>
            <a:r>
              <a:rPr lang="es-NI" dirty="0"/>
              <a:t>6-No hay material promocional, ni imagen de la cooperativa.</a:t>
            </a:r>
          </a:p>
          <a:p>
            <a:pPr marL="0" indent="0">
              <a:buNone/>
            </a:pPr>
            <a:r>
              <a:rPr lang="es-NI" dirty="0" smtClean="0"/>
              <a:t>7-Paneles </a:t>
            </a:r>
            <a:r>
              <a:rPr lang="es-NI" dirty="0"/>
              <a:t>interpretativos e informativos incipientes y en malas condiciones</a:t>
            </a:r>
            <a:r>
              <a:rPr lang="es-NI" dirty="0" smtClean="0"/>
              <a:t>.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4556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OPORTUNIDADES I/1,2,3, 4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1043609" y="1916832"/>
            <a:ext cx="7629936" cy="43204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NI" dirty="0" smtClean="0"/>
              <a:t>1-Dominio </a:t>
            </a:r>
            <a:r>
              <a:rPr lang="es-NI" dirty="0"/>
              <a:t>de Idiomas </a:t>
            </a:r>
            <a:r>
              <a:rPr lang="es-NI" dirty="0" smtClean="0"/>
              <a:t>en algunas de las iniciativas para </a:t>
            </a:r>
            <a:r>
              <a:rPr lang="es-NI" dirty="0"/>
              <a:t>abrir nuevos mercados.</a:t>
            </a:r>
          </a:p>
          <a:p>
            <a:pPr marL="0" indent="0">
              <a:buNone/>
            </a:pPr>
            <a:r>
              <a:rPr lang="es-NI" dirty="0" smtClean="0"/>
              <a:t>2-Alianzas/Convenios </a:t>
            </a:r>
            <a:r>
              <a:rPr lang="es-NI" dirty="0"/>
              <a:t>con las  </a:t>
            </a:r>
            <a:r>
              <a:rPr lang="es-NI" dirty="0" smtClean="0"/>
              <a:t>Universidades para la elaboración de investigaciones, planes de negocios y proyectos.</a:t>
            </a:r>
            <a:endParaRPr lang="es-NI" dirty="0"/>
          </a:p>
          <a:p>
            <a:pPr marL="0" indent="0">
              <a:buNone/>
            </a:pPr>
            <a:r>
              <a:rPr lang="es-NI" dirty="0" smtClean="0"/>
              <a:t>3-Uso de </a:t>
            </a:r>
            <a:r>
              <a:rPr lang="es-NI" dirty="0"/>
              <a:t>Redes Sociales.</a:t>
            </a:r>
          </a:p>
          <a:p>
            <a:pPr marL="0" indent="0">
              <a:buNone/>
            </a:pPr>
            <a:r>
              <a:rPr lang="es-NI" dirty="0" smtClean="0"/>
              <a:t>4- </a:t>
            </a:r>
            <a:r>
              <a:rPr lang="es-NI" dirty="0"/>
              <a:t>Apertura de una red virtual.</a:t>
            </a:r>
          </a:p>
          <a:p>
            <a:pPr marL="0" indent="0">
              <a:buNone/>
            </a:pPr>
            <a:r>
              <a:rPr lang="es-NI" dirty="0" smtClean="0"/>
              <a:t>5-Accesibilidad</a:t>
            </a:r>
            <a:r>
              <a:rPr lang="es-NI" dirty="0"/>
              <a:t>.</a:t>
            </a:r>
          </a:p>
          <a:p>
            <a:pPr marL="0" indent="0">
              <a:buNone/>
            </a:pPr>
            <a:r>
              <a:rPr lang="es-NI" dirty="0" smtClean="0"/>
              <a:t>6- </a:t>
            </a:r>
            <a:r>
              <a:rPr lang="es-NI" dirty="0"/>
              <a:t>Vías de Señalización.</a:t>
            </a:r>
          </a:p>
          <a:p>
            <a:pPr marL="0" indent="0">
              <a:buNone/>
            </a:pPr>
            <a:r>
              <a:rPr lang="es-NI" dirty="0" smtClean="0"/>
              <a:t>7- Poseen  de excelente seguridad</a:t>
            </a:r>
            <a:r>
              <a:rPr lang="es-NI" dirty="0"/>
              <a:t>.</a:t>
            </a:r>
          </a:p>
          <a:p>
            <a:pPr marL="0" indent="0">
              <a:buNone/>
            </a:pPr>
            <a:r>
              <a:rPr lang="es-NI" dirty="0" smtClean="0"/>
              <a:t>8- </a:t>
            </a:r>
            <a:r>
              <a:rPr lang="es-NI" dirty="0"/>
              <a:t>Cuentan con energía eléctrica y acceso de internet.</a:t>
            </a:r>
          </a:p>
          <a:p>
            <a:pPr marL="0" indent="0">
              <a:buNone/>
            </a:pPr>
            <a:r>
              <a:rPr lang="es-NI" dirty="0" smtClean="0"/>
              <a:t>9- Cobertura de Medios </a:t>
            </a:r>
            <a:r>
              <a:rPr lang="es-NI" dirty="0"/>
              <a:t>de Comunicación</a:t>
            </a:r>
            <a:r>
              <a:rPr lang="es-NI" dirty="0" smtClean="0"/>
              <a:t>.</a:t>
            </a:r>
            <a:endParaRPr lang="es-NI" dirty="0"/>
          </a:p>
          <a:p>
            <a:pPr marL="0" indent="0">
              <a:buNone/>
            </a:pPr>
            <a:r>
              <a:rPr lang="es-NI" dirty="0" smtClean="0"/>
              <a:t>10- </a:t>
            </a:r>
            <a:r>
              <a:rPr lang="es-NI" dirty="0"/>
              <a:t>Sistema de retroalimentación de las actividades </a:t>
            </a:r>
          </a:p>
          <a:p>
            <a:pPr marL="0" indent="0">
              <a:buNone/>
            </a:pPr>
            <a:r>
              <a:rPr lang="es-NI" dirty="0"/>
              <a:t>Sostenibles</a:t>
            </a:r>
            <a:r>
              <a:rPr lang="es-NI" dirty="0" smtClean="0"/>
              <a:t>.</a:t>
            </a:r>
          </a:p>
          <a:p>
            <a:pPr marL="0" indent="0">
              <a:buNone/>
            </a:pPr>
            <a:r>
              <a:rPr lang="es-NI" dirty="0" smtClean="0"/>
              <a:t>11-Instituciones que trabajan a   favor del Turismo y los Recursos Naturales.</a:t>
            </a:r>
          </a:p>
          <a:p>
            <a:pPr marL="0" indent="0">
              <a:buNone/>
            </a:pPr>
            <a:r>
              <a:rPr lang="es-NI" dirty="0" smtClean="0"/>
              <a:t>12-Riqueza del Patrimonio natural, cultural  e histórico.</a:t>
            </a:r>
            <a:endParaRPr lang="es-NI" dirty="0"/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6724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AMENAZAS I/1,2,3, 4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899592" y="1628800"/>
            <a:ext cx="7773953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NI" dirty="0" smtClean="0"/>
              <a:t>1-Competencia.</a:t>
            </a:r>
          </a:p>
          <a:p>
            <a:pPr marL="0" indent="0">
              <a:buNone/>
            </a:pPr>
            <a:r>
              <a:rPr lang="es-NI" dirty="0" smtClean="0"/>
              <a:t>2-Compra de terrenos por extranjeros.</a:t>
            </a:r>
            <a:endParaRPr lang="es-NI" dirty="0"/>
          </a:p>
          <a:p>
            <a:pPr marL="0" indent="0">
              <a:buNone/>
            </a:pPr>
            <a:r>
              <a:rPr lang="es-NI" dirty="0" smtClean="0"/>
              <a:t>3-Problemas de navegación en  ciertos periodos del año.</a:t>
            </a:r>
          </a:p>
          <a:p>
            <a:pPr marL="0" indent="0">
              <a:buNone/>
            </a:pPr>
            <a:r>
              <a:rPr lang="es-NI" dirty="0"/>
              <a:t>4</a:t>
            </a:r>
            <a:r>
              <a:rPr lang="es-NI" dirty="0" smtClean="0"/>
              <a:t>-Falta </a:t>
            </a:r>
            <a:r>
              <a:rPr lang="es-NI" dirty="0"/>
              <a:t>de determinación de capacidad de carga ambiental y cultural.</a:t>
            </a:r>
          </a:p>
          <a:p>
            <a:pPr marL="0" indent="0">
              <a:buNone/>
            </a:pPr>
            <a:r>
              <a:rPr lang="es-NI" dirty="0"/>
              <a:t>5</a:t>
            </a:r>
            <a:r>
              <a:rPr lang="es-NI" dirty="0" smtClean="0"/>
              <a:t>- </a:t>
            </a:r>
            <a:r>
              <a:rPr lang="es-NI" dirty="0"/>
              <a:t>Desastres naturales (sismos, deslaves y erupciones, condición climática, lluvias</a:t>
            </a:r>
            <a:r>
              <a:rPr lang="es-NI" dirty="0" smtClean="0"/>
              <a:t>).</a:t>
            </a:r>
          </a:p>
          <a:p>
            <a:pPr marL="0" indent="0">
              <a:buNone/>
            </a:pPr>
            <a:r>
              <a:rPr lang="es-NI" dirty="0" smtClean="0"/>
              <a:t>6-Deterioro ambiental por contaminación de mantos freáticos por falta de tratamiento de aguas negras.</a:t>
            </a:r>
          </a:p>
          <a:p>
            <a:pPr marL="0" indent="0">
              <a:buNone/>
            </a:pPr>
            <a:r>
              <a:rPr lang="es-NI" dirty="0" smtClean="0"/>
              <a:t>7-Sistema de luz a base de combustible.</a:t>
            </a:r>
            <a:endParaRPr lang="es-NI" dirty="0"/>
          </a:p>
          <a:p>
            <a:pPr marL="0" indent="0">
              <a:buNone/>
            </a:pPr>
            <a:r>
              <a:rPr lang="es-NI" dirty="0" smtClean="0"/>
              <a:t>8- </a:t>
            </a:r>
            <a:r>
              <a:rPr lang="es-NI" dirty="0"/>
              <a:t>Falta de regulación de pago de impuestos para entrada y salida de la </a:t>
            </a:r>
            <a:r>
              <a:rPr lang="es-NI" dirty="0" smtClean="0"/>
              <a:t>isla de Ometepe.</a:t>
            </a:r>
          </a:p>
          <a:p>
            <a:pPr marL="0" indent="0">
              <a:buNone/>
            </a:pPr>
            <a:r>
              <a:rPr lang="es-NI" dirty="0" smtClean="0"/>
              <a:t>9-Encarecimiento </a:t>
            </a:r>
            <a:r>
              <a:rPr lang="es-NI" dirty="0"/>
              <a:t>del </a:t>
            </a:r>
            <a:r>
              <a:rPr lang="es-NI" dirty="0" smtClean="0"/>
              <a:t>producto.</a:t>
            </a:r>
            <a:endParaRPr lang="es-NI" dirty="0"/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47567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76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1907704" y="1114369"/>
            <a:ext cx="5112568" cy="658447"/>
          </a:xfrm>
        </p:spPr>
        <p:txBody>
          <a:bodyPr>
            <a:normAutofit/>
          </a:bodyPr>
          <a:lstStyle/>
          <a:p>
            <a:pPr lvl="0"/>
            <a:r>
              <a:rPr lang="es-NI" sz="2000" dirty="0"/>
              <a:t>L</a:t>
            </a:r>
            <a:r>
              <a:rPr lang="es-NI" sz="2000" dirty="0" smtClean="0"/>
              <a:t>ección </a:t>
            </a:r>
            <a:r>
              <a:rPr lang="es-NI" sz="2000" dirty="0"/>
              <a:t>aprendida para aplicar  en su país?  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1043609" y="1916832"/>
            <a:ext cx="7629936" cy="4320480"/>
          </a:xfrm>
        </p:spPr>
        <p:txBody>
          <a:bodyPr>
            <a:normAutofit fontScale="77500" lnSpcReduction="20000"/>
          </a:bodyPr>
          <a:lstStyle/>
          <a:p>
            <a:r>
              <a:rPr lang="es-NI" dirty="0" smtClean="0"/>
              <a:t>La experiencia de organización de familias en iniciativa  Puesta de Sol.</a:t>
            </a:r>
          </a:p>
          <a:p>
            <a:r>
              <a:rPr lang="es-NI" dirty="0" smtClean="0"/>
              <a:t>Modelo de sistema de alojamiento que ofrecen las diferentes iniciativas visitadas.</a:t>
            </a:r>
          </a:p>
          <a:p>
            <a:r>
              <a:rPr lang="es-NI" dirty="0" smtClean="0"/>
              <a:t>El mercado al cual se dirige y las  relaciones con las ONG´S.</a:t>
            </a:r>
          </a:p>
          <a:p>
            <a:r>
              <a:rPr lang="es-NI" dirty="0" smtClean="0"/>
              <a:t>Alianzas o convenios con TTOO internacionales.</a:t>
            </a:r>
          </a:p>
          <a:p>
            <a:r>
              <a:rPr lang="es-NI" dirty="0"/>
              <a:t>D</a:t>
            </a:r>
            <a:r>
              <a:rPr lang="es-NI" dirty="0" smtClean="0"/>
              <a:t>isposición de nuestros herman@s que están en la actividad Turística  </a:t>
            </a:r>
            <a:r>
              <a:rPr lang="es-NI" dirty="0"/>
              <a:t>Rural </a:t>
            </a:r>
            <a:r>
              <a:rPr lang="es-NI" dirty="0" smtClean="0"/>
              <a:t>Sostenible, </a:t>
            </a:r>
            <a:r>
              <a:rPr lang="es-NI" dirty="0"/>
              <a:t>Conservación y </a:t>
            </a:r>
            <a:r>
              <a:rPr lang="es-NI" dirty="0" smtClean="0"/>
              <a:t>Revitalización Cultura, con cualidades naturales, populares, amables, hospitalarios.</a:t>
            </a:r>
          </a:p>
          <a:p>
            <a:r>
              <a:rPr lang="es-NI" dirty="0" smtClean="0"/>
              <a:t>La seguridad de la zona  y la interrelación que se tiene con las autoridades y comunidades.</a:t>
            </a:r>
          </a:p>
          <a:p>
            <a:r>
              <a:rPr lang="es-NI" dirty="0" smtClean="0"/>
              <a:t>La ornamentación</a:t>
            </a:r>
            <a:r>
              <a:rPr lang="es-NI" dirty="0"/>
              <a:t> </a:t>
            </a:r>
            <a:r>
              <a:rPr lang="es-NI" dirty="0" smtClean="0"/>
              <a:t> natural y  limpia que contribuye al visitante a tener un entorno visual atractivo.</a:t>
            </a:r>
          </a:p>
          <a:p>
            <a:r>
              <a:rPr lang="es-NI" dirty="0" smtClean="0"/>
              <a:t>La integración de niñ@s, jóvenes, la cual permite empoderar a las familias prepararse para el relevo  generacional de la actividad turística.  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9851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76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1907704" y="1114369"/>
            <a:ext cx="5112568" cy="658447"/>
          </a:xfrm>
        </p:spPr>
        <p:txBody>
          <a:bodyPr>
            <a:normAutofit/>
          </a:bodyPr>
          <a:lstStyle/>
          <a:p>
            <a:r>
              <a:rPr lang="es-NI" sz="2000" dirty="0"/>
              <a:t>Recomendaciones.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1043609" y="1916832"/>
            <a:ext cx="7629936" cy="43204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NI" dirty="0" smtClean="0"/>
              <a:t>Llevar </a:t>
            </a:r>
            <a:r>
              <a:rPr lang="es-NI" dirty="0"/>
              <a:t> </a:t>
            </a:r>
            <a:r>
              <a:rPr lang="es-NI" dirty="0" smtClean="0"/>
              <a:t>a cabo un proceso integral de concientización y capacitación sobre  buenas prácticas ambientales (manejo </a:t>
            </a:r>
            <a:r>
              <a:rPr lang="es-NI" dirty="0"/>
              <a:t>adecuado de </a:t>
            </a:r>
            <a:r>
              <a:rPr lang="es-NI" dirty="0" smtClean="0"/>
              <a:t>desechos sólidos </a:t>
            </a:r>
            <a:r>
              <a:rPr lang="es-NI" dirty="0"/>
              <a:t>y líquidos.</a:t>
            </a:r>
          </a:p>
          <a:p>
            <a:r>
              <a:rPr lang="es-NI" dirty="0" smtClean="0"/>
              <a:t>Enfoque de financiamiento en </a:t>
            </a:r>
            <a:r>
              <a:rPr lang="es-NI" dirty="0" err="1" smtClean="0"/>
              <a:t>Ecotecnias</a:t>
            </a:r>
            <a:r>
              <a:rPr lang="es-NI" dirty="0" smtClean="0"/>
              <a:t> en general para la isla y para cada proyecto.</a:t>
            </a:r>
          </a:p>
          <a:p>
            <a:r>
              <a:rPr lang="es-NI" dirty="0" smtClean="0"/>
              <a:t>Mejora en la imagen de  cada iniciativa.</a:t>
            </a:r>
          </a:p>
          <a:p>
            <a:r>
              <a:rPr lang="es-NI" dirty="0"/>
              <a:t>Elaborar programa que contemple una estrategias que permita se identifiquen los productos y actividades </a:t>
            </a:r>
            <a:r>
              <a:rPr lang="es-NI" dirty="0" smtClean="0"/>
              <a:t>turísticas.</a:t>
            </a:r>
          </a:p>
          <a:p>
            <a:r>
              <a:rPr lang="es-NI" dirty="0" smtClean="0"/>
              <a:t>Diseño de estrategias de mercadeo y comercialización de cada iniciativa.</a:t>
            </a:r>
          </a:p>
          <a:p>
            <a:r>
              <a:rPr lang="es-NI" dirty="0"/>
              <a:t>Diversificación de Productos</a:t>
            </a:r>
            <a:r>
              <a:rPr lang="es-NI" dirty="0" smtClean="0"/>
              <a:t>.</a:t>
            </a:r>
          </a:p>
          <a:p>
            <a:r>
              <a:rPr lang="es-NI" dirty="0"/>
              <a:t>Inversión para el mejoramiento en la calidad de los servicios turísticos</a:t>
            </a:r>
            <a:r>
              <a:rPr lang="es-NI" dirty="0" smtClean="0"/>
              <a:t>.</a:t>
            </a:r>
          </a:p>
          <a:p>
            <a:r>
              <a:rPr lang="es-NI" dirty="0" smtClean="0"/>
              <a:t>Fortalecimiento de la red (intercambio entre iniciativas, comercialización colectiva)</a:t>
            </a:r>
          </a:p>
          <a:p>
            <a:r>
              <a:rPr lang="es-NI" dirty="0" smtClean="0"/>
              <a:t>Capacitación </a:t>
            </a:r>
            <a:r>
              <a:rPr lang="es-NI" dirty="0"/>
              <a:t>en el idioma Inglés</a:t>
            </a:r>
            <a:r>
              <a:rPr lang="es-NI" dirty="0" smtClean="0"/>
              <a:t>.</a:t>
            </a:r>
            <a:endParaRPr lang="es-NI" dirty="0"/>
          </a:p>
          <a:p>
            <a:r>
              <a:rPr lang="es-NI" dirty="0" smtClean="0"/>
              <a:t>Inversión </a:t>
            </a:r>
            <a:r>
              <a:rPr lang="es-NI" dirty="0"/>
              <a:t>para el mejoramiento en la calidad de los </a:t>
            </a:r>
            <a:r>
              <a:rPr lang="es-NI" dirty="0" smtClean="0"/>
              <a:t>servicios turísticos.</a:t>
            </a:r>
          </a:p>
          <a:p>
            <a:r>
              <a:rPr lang="es-NI" dirty="0" smtClean="0"/>
              <a:t>Trabajar en  código de ética y reglamento del turista.</a:t>
            </a:r>
            <a:endParaRPr lang="es-NI" dirty="0"/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0287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NI" dirty="0" smtClean="0"/>
              <a:t>3 Factores de éxito</a:t>
            </a:r>
            <a:endParaRPr lang="es-NI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219256" cy="741759"/>
          </a:xfrm>
        </p:spPr>
        <p:txBody>
          <a:bodyPr>
            <a:noAutofit/>
          </a:bodyPr>
          <a:lstStyle/>
          <a:p>
            <a:r>
              <a:rPr lang="es-NI" dirty="0" smtClean="0"/>
              <a:t>Compromiso y esfuerzo de las personas que conforman las  iniciativas</a:t>
            </a:r>
            <a:endParaRPr lang="es-NI" dirty="0"/>
          </a:p>
        </p:txBody>
      </p:sp>
      <p:sp>
        <p:nvSpPr>
          <p:cNvPr id="7" name="2 Marcador de texto"/>
          <p:cNvSpPr>
            <a:spLocks noGrp="1"/>
          </p:cNvSpPr>
          <p:nvPr>
            <p:ph type="body" idx="1"/>
          </p:nvPr>
        </p:nvSpPr>
        <p:spPr>
          <a:xfrm>
            <a:off x="467544" y="2564904"/>
            <a:ext cx="8219256" cy="1296144"/>
          </a:xfrm>
        </p:spPr>
        <p:txBody>
          <a:bodyPr>
            <a:noAutofit/>
          </a:bodyPr>
          <a:lstStyle/>
          <a:p>
            <a:endParaRPr lang="es-NI" dirty="0" smtClean="0"/>
          </a:p>
          <a:p>
            <a:r>
              <a:rPr lang="es-NI" dirty="0" smtClean="0"/>
              <a:t>Planificación y gestión: </a:t>
            </a:r>
            <a:r>
              <a:rPr lang="es-NI" dirty="0"/>
              <a:t>Organización y División del trabajo</a:t>
            </a:r>
          </a:p>
          <a:p>
            <a:r>
              <a:rPr lang="es-NI" dirty="0" smtClean="0"/>
              <a:t>Elaboración de productos orgánicos </a:t>
            </a:r>
          </a:p>
          <a:p>
            <a:endParaRPr lang="es-NI" dirty="0"/>
          </a:p>
        </p:txBody>
      </p:sp>
      <p:sp>
        <p:nvSpPr>
          <p:cNvPr id="9" name="2 Marcador de texto"/>
          <p:cNvSpPr>
            <a:spLocks noGrp="1"/>
          </p:cNvSpPr>
          <p:nvPr>
            <p:ph type="body" idx="1"/>
          </p:nvPr>
        </p:nvSpPr>
        <p:spPr>
          <a:xfrm>
            <a:off x="395536" y="3645024"/>
            <a:ext cx="8219256" cy="741759"/>
          </a:xfrm>
        </p:spPr>
        <p:txBody>
          <a:bodyPr>
            <a:normAutofit/>
          </a:bodyPr>
          <a:lstStyle/>
          <a:p>
            <a:r>
              <a:rPr lang="es-NI" dirty="0" smtClean="0"/>
              <a:t>Apoyo de instituciones nacionales y Cooperación internacional </a:t>
            </a:r>
            <a:endParaRPr lang="es-NI" dirty="0"/>
          </a:p>
        </p:txBody>
      </p:sp>
      <p:sp>
        <p:nvSpPr>
          <p:cNvPr id="10" name="2 Marcador de texto"/>
          <p:cNvSpPr>
            <a:spLocks noGrp="1"/>
          </p:cNvSpPr>
          <p:nvPr>
            <p:ph type="body" idx="1"/>
          </p:nvPr>
        </p:nvSpPr>
        <p:spPr>
          <a:xfrm>
            <a:off x="323528" y="4797152"/>
            <a:ext cx="8352928" cy="741759"/>
          </a:xfrm>
        </p:spPr>
        <p:txBody>
          <a:bodyPr>
            <a:noAutofit/>
          </a:bodyPr>
          <a:lstStyle/>
          <a:p>
            <a:r>
              <a:rPr lang="es-NI" dirty="0" smtClean="0"/>
              <a:t>Identificación del mercado y en base a esto han buscado la capacitación. 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24646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NI" dirty="0" smtClean="0"/>
              <a:t>3 Factores de riesgo </a:t>
            </a:r>
            <a:endParaRPr lang="es-NI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1561" y="1535112"/>
            <a:ext cx="8075240" cy="813767"/>
          </a:xfrm>
        </p:spPr>
        <p:txBody>
          <a:bodyPr>
            <a:normAutofit lnSpcReduction="10000"/>
          </a:bodyPr>
          <a:lstStyle/>
          <a:p>
            <a:r>
              <a:rPr lang="es-NI" dirty="0" smtClean="0"/>
              <a:t>Capacidad de carga ambiental y social, aplicación de prácticas de sostenibilidad </a:t>
            </a:r>
            <a:endParaRPr lang="es-NI" dirty="0"/>
          </a:p>
        </p:txBody>
      </p:sp>
      <p:sp>
        <p:nvSpPr>
          <p:cNvPr id="7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39552" y="2564904"/>
            <a:ext cx="8075240" cy="936104"/>
          </a:xfrm>
        </p:spPr>
        <p:txBody>
          <a:bodyPr>
            <a:noAutofit/>
          </a:bodyPr>
          <a:lstStyle/>
          <a:p>
            <a:r>
              <a:rPr lang="es-NI" dirty="0" smtClean="0"/>
              <a:t>A nivel de destino no se ha trabajado un código de ética general que oriente al visitante como comportarse en la Isla. </a:t>
            </a:r>
            <a:endParaRPr lang="es-NI" dirty="0"/>
          </a:p>
        </p:txBody>
      </p:sp>
      <p:sp>
        <p:nvSpPr>
          <p:cNvPr id="8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39552" y="3645024"/>
            <a:ext cx="8075240" cy="639762"/>
          </a:xfrm>
        </p:spPr>
        <p:txBody>
          <a:bodyPr/>
          <a:lstStyle/>
          <a:p>
            <a:r>
              <a:rPr lang="es-NI" dirty="0" smtClean="0"/>
              <a:t>Incidencia política 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5802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920880" cy="3649960"/>
          </a:xfrm>
        </p:spPr>
        <p:txBody>
          <a:bodyPr>
            <a:normAutofit fontScale="92500" lnSpcReduction="20000"/>
          </a:bodyPr>
          <a:lstStyle/>
          <a:p>
            <a:r>
              <a:rPr lang="es-NI" sz="2000" b="1" u="sng" dirty="0" smtClean="0">
                <a:solidFill>
                  <a:schemeClr val="tx1"/>
                </a:solidFill>
              </a:rPr>
              <a:t>INTEGRANTES</a:t>
            </a:r>
            <a:r>
              <a:rPr lang="es-NI" sz="20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es-NI" sz="2000" dirty="0" smtClean="0">
              <a:solidFill>
                <a:schemeClr val="tx1"/>
              </a:solidFill>
            </a:endParaRP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1.- Iris Isabel Duarte González  	LARECOTURH	              Honduras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2.- Yanu Patricia Ramírez Rivera	Cámara de Turismo La Ceiba Honduras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3.- Adriana Marcela Vega Barrero	Coop. Xyaat Palma Camedoria México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4.- Francisco Roa Cueva 		CIFIDS		               México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5.- Luis Enrique Roa		CIFIDS/IFIDIM	               México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6.- Mariana Alves Madureira	Projeto Bagagem	               Brasil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7.- Frank Dither Samaniego	Agencia Ecomundo Ashaninka Perú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8.- </a:t>
            </a:r>
            <a:r>
              <a:rPr lang="es-NI" sz="2000" dirty="0" err="1" smtClean="0">
                <a:solidFill>
                  <a:schemeClr val="tx1"/>
                </a:solidFill>
              </a:rPr>
              <a:t>Aracelys</a:t>
            </a:r>
            <a:r>
              <a:rPr lang="es-NI" sz="2000" dirty="0" smtClean="0">
                <a:solidFill>
                  <a:schemeClr val="tx1"/>
                </a:solidFill>
              </a:rPr>
              <a:t> </a:t>
            </a:r>
            <a:r>
              <a:rPr lang="es-NI" sz="2000" dirty="0" err="1" smtClean="0">
                <a:solidFill>
                  <a:schemeClr val="tx1"/>
                </a:solidFill>
              </a:rPr>
              <a:t>Lumbi</a:t>
            </a:r>
            <a:r>
              <a:rPr lang="es-NI" sz="2000" dirty="0" smtClean="0">
                <a:solidFill>
                  <a:schemeClr val="tx1"/>
                </a:solidFill>
              </a:rPr>
              <a:t> Pineda		UPOLI/Facilitadora              Nicaragua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9.- Orlando Cruz Orozco		INTUR/Relator                      Nicaragua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10.- Eduardo                                             ANTUR/ Guía                        Nicaragua</a:t>
            </a:r>
            <a:endParaRPr lang="es-NI" sz="2000" dirty="0">
              <a:solidFill>
                <a:schemeClr val="tx1"/>
              </a:solidFill>
            </a:endParaRPr>
          </a:p>
        </p:txBody>
      </p:sp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26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920880" cy="3649960"/>
          </a:xfrm>
        </p:spPr>
        <p:txBody>
          <a:bodyPr>
            <a:normAutofit/>
          </a:bodyPr>
          <a:lstStyle/>
          <a:p>
            <a:r>
              <a:rPr lang="es-NI" sz="2000" b="1" u="sng" dirty="0" smtClean="0">
                <a:solidFill>
                  <a:schemeClr val="tx1"/>
                </a:solidFill>
              </a:rPr>
              <a:t>INICIATIVAS</a:t>
            </a:r>
            <a:r>
              <a:rPr lang="es-NI" sz="20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es-NI" sz="2000" dirty="0" smtClean="0">
              <a:solidFill>
                <a:schemeClr val="tx1"/>
              </a:solidFill>
            </a:endParaRP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Número: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1.-  Puesta del Sol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2.- Finca Verde La Florida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3.- Finca Tel Aviv/ Museo Numismático El Ceibo</a:t>
            </a:r>
          </a:p>
          <a:p>
            <a:pPr algn="just"/>
            <a:r>
              <a:rPr lang="es-NI" sz="2000" dirty="0" smtClean="0">
                <a:solidFill>
                  <a:schemeClr val="tx1"/>
                </a:solidFill>
              </a:rPr>
              <a:t>4.- Finca Magdalena</a:t>
            </a:r>
            <a:endParaRPr lang="es-NI" sz="2000" dirty="0">
              <a:solidFill>
                <a:schemeClr val="tx1"/>
              </a:solidFill>
            </a:endParaRPr>
          </a:p>
        </p:txBody>
      </p:sp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438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2555776" y="1279693"/>
            <a:ext cx="4040188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FORTALEZAS – I/1</a:t>
            </a:r>
            <a:endParaRPr lang="es-NI" sz="1600" dirty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>
          <a:xfrm>
            <a:off x="611560" y="1700809"/>
            <a:ext cx="7848872" cy="5040560"/>
          </a:xfrm>
        </p:spPr>
        <p:txBody>
          <a:bodyPr>
            <a:normAutofit fontScale="32500" lnSpcReduction="20000"/>
          </a:bodyPr>
          <a:lstStyle/>
          <a:p>
            <a:r>
              <a:rPr lang="es-NI" sz="4800" dirty="0" smtClean="0"/>
              <a:t>1- </a:t>
            </a:r>
            <a:r>
              <a:rPr lang="es-NI" sz="4800" dirty="0"/>
              <a:t>Organización, compromiso  y participación de 18 familias en el desarrollo del turismo rural comunitario.</a:t>
            </a:r>
          </a:p>
          <a:p>
            <a:r>
              <a:rPr lang="es-NI" sz="4800" dirty="0" smtClean="0"/>
              <a:t>2</a:t>
            </a:r>
            <a:r>
              <a:rPr lang="es-NI" sz="4800" dirty="0"/>
              <a:t>-</a:t>
            </a:r>
            <a:r>
              <a:rPr lang="es-NI" sz="4800" dirty="0" smtClean="0"/>
              <a:t> </a:t>
            </a:r>
            <a:r>
              <a:rPr lang="es-NI" sz="4800" dirty="0"/>
              <a:t>Relación comercial con Tour Operadora de Francia y Canadá (Quebec)</a:t>
            </a:r>
          </a:p>
          <a:p>
            <a:r>
              <a:rPr lang="es-NI" sz="4800" dirty="0" smtClean="0"/>
              <a:t>3- </a:t>
            </a:r>
            <a:r>
              <a:rPr lang="es-NI" sz="4800" dirty="0"/>
              <a:t>Diversificación de la actividad comercial, acompañándose de elaboración de vino Jamaica, Te de zacate de limón y eucalipto, </a:t>
            </a:r>
            <a:r>
              <a:rPr lang="es-NI" sz="4800" dirty="0" smtClean="0"/>
              <a:t>menta </a:t>
            </a:r>
            <a:r>
              <a:rPr lang="es-NI" sz="4800" dirty="0"/>
              <a:t>y mermelada de mango.</a:t>
            </a:r>
          </a:p>
          <a:p>
            <a:r>
              <a:rPr lang="es-NI" sz="4800" dirty="0" smtClean="0"/>
              <a:t>4- </a:t>
            </a:r>
            <a:r>
              <a:rPr lang="es-NI" sz="4800" dirty="0"/>
              <a:t>Garantizan sus servicios a través de siembra de hortalizas orgánicas.</a:t>
            </a:r>
          </a:p>
          <a:p>
            <a:r>
              <a:rPr lang="es-NI" sz="4800" dirty="0" smtClean="0"/>
              <a:t>5</a:t>
            </a:r>
            <a:r>
              <a:rPr lang="es-NI" sz="4800" dirty="0"/>
              <a:t>-</a:t>
            </a:r>
            <a:r>
              <a:rPr lang="es-NI" sz="4800" dirty="0" smtClean="0"/>
              <a:t> </a:t>
            </a:r>
            <a:r>
              <a:rPr lang="es-NI" sz="4800" dirty="0"/>
              <a:t>Han </a:t>
            </a:r>
            <a:r>
              <a:rPr lang="es-NI" sz="4800" dirty="0" smtClean="0"/>
              <a:t>agregado a </a:t>
            </a:r>
            <a:r>
              <a:rPr lang="es-NI" sz="4800" dirty="0"/>
              <a:t>su cadena comercial el alquiler de bicicletas, </a:t>
            </a:r>
            <a:r>
              <a:rPr lang="es-NI" sz="4800" dirty="0" err="1"/>
              <a:t>Kayac</a:t>
            </a:r>
            <a:r>
              <a:rPr lang="es-NI" sz="4800" dirty="0"/>
              <a:t>, </a:t>
            </a:r>
            <a:r>
              <a:rPr lang="es-NI" sz="4800" dirty="0" err="1"/>
              <a:t>cyber</a:t>
            </a:r>
            <a:r>
              <a:rPr lang="es-NI" sz="4800" dirty="0"/>
              <a:t> café, Restaurante </a:t>
            </a:r>
            <a:r>
              <a:rPr lang="es-NI" sz="4800" dirty="0" smtClean="0"/>
              <a:t>.</a:t>
            </a:r>
            <a:endParaRPr lang="es-NI" sz="4800" dirty="0"/>
          </a:p>
          <a:p>
            <a:r>
              <a:rPr lang="es-NI" sz="4800" dirty="0" smtClean="0"/>
              <a:t>6- </a:t>
            </a:r>
            <a:r>
              <a:rPr lang="es-NI" sz="4800" dirty="0"/>
              <a:t>Están legalmente constituido con su personería </a:t>
            </a:r>
            <a:r>
              <a:rPr lang="es-NI" sz="4800" dirty="0" smtClean="0"/>
              <a:t>jurídica</a:t>
            </a:r>
            <a:r>
              <a:rPr lang="es-NI" sz="4800" dirty="0"/>
              <a:t>.</a:t>
            </a:r>
          </a:p>
          <a:p>
            <a:r>
              <a:rPr lang="es-NI" sz="4800" dirty="0" smtClean="0"/>
              <a:t>7- </a:t>
            </a:r>
            <a:r>
              <a:rPr lang="es-NI" sz="4800" dirty="0"/>
              <a:t>Relación comercial estable de 2 a 3 meses</a:t>
            </a:r>
          </a:p>
          <a:p>
            <a:r>
              <a:rPr lang="es-NI" sz="4800" dirty="0" smtClean="0"/>
              <a:t>8- </a:t>
            </a:r>
            <a:r>
              <a:rPr lang="es-NI" sz="4800" dirty="0"/>
              <a:t>Tienen fuertes compromiso social de actividades de brigadas de salud, construcción de </a:t>
            </a:r>
            <a:r>
              <a:rPr lang="es-NI" sz="4800" dirty="0" smtClean="0"/>
              <a:t>parques. </a:t>
            </a:r>
            <a:endParaRPr lang="es-NI" sz="4800" dirty="0"/>
          </a:p>
          <a:p>
            <a:r>
              <a:rPr lang="es-NI" sz="4800" dirty="0" smtClean="0"/>
              <a:t>9</a:t>
            </a:r>
            <a:r>
              <a:rPr lang="es-NI" sz="4800" dirty="0"/>
              <a:t>-</a:t>
            </a:r>
            <a:r>
              <a:rPr lang="es-NI" sz="4800" dirty="0" smtClean="0"/>
              <a:t> </a:t>
            </a:r>
            <a:r>
              <a:rPr lang="es-NI" sz="4800" dirty="0"/>
              <a:t>Existe un espíritu emprendedor en cada socio y </a:t>
            </a:r>
            <a:r>
              <a:rPr lang="es-NI" sz="4800" dirty="0" smtClean="0"/>
              <a:t>familia.</a:t>
            </a:r>
            <a:endParaRPr lang="es-NI" sz="4800" dirty="0"/>
          </a:p>
          <a:p>
            <a:r>
              <a:rPr lang="es-NI" sz="4800" dirty="0" smtClean="0"/>
              <a:t>10- División del trabajo eficiente y organizado.</a:t>
            </a:r>
            <a:endParaRPr lang="es-NI" sz="4800" dirty="0"/>
          </a:p>
          <a:p>
            <a:r>
              <a:rPr lang="es-NI" sz="4800" dirty="0" smtClean="0"/>
              <a:t>11- </a:t>
            </a:r>
            <a:r>
              <a:rPr lang="es-NI" sz="4800" dirty="0"/>
              <a:t>Tiene un sistema de reservaciones en </a:t>
            </a:r>
            <a:r>
              <a:rPr lang="es-NI" sz="4800" dirty="0" smtClean="0"/>
              <a:t>líneas.</a:t>
            </a:r>
            <a:endParaRPr lang="es-NI" sz="4800" dirty="0"/>
          </a:p>
          <a:p>
            <a:r>
              <a:rPr lang="es-NI" sz="4800" dirty="0" smtClean="0"/>
              <a:t>12- </a:t>
            </a:r>
            <a:r>
              <a:rPr lang="es-NI" sz="4800" dirty="0"/>
              <a:t>Todas las familias ponen en prácticas actividades de    protección al medio ambiente.</a:t>
            </a:r>
          </a:p>
          <a:p>
            <a:r>
              <a:rPr lang="es-NI" sz="4800" dirty="0" smtClean="0"/>
              <a:t>13- </a:t>
            </a:r>
            <a:r>
              <a:rPr lang="es-NI" sz="4800" dirty="0"/>
              <a:t>Producto local fuerte, flor de Jamaica.</a:t>
            </a:r>
          </a:p>
          <a:p>
            <a:r>
              <a:rPr lang="es-NI" sz="4800" dirty="0" smtClean="0"/>
              <a:t>14- </a:t>
            </a:r>
            <a:r>
              <a:rPr lang="es-NI" sz="4800" dirty="0"/>
              <a:t>Beneficio directo a la familia</a:t>
            </a:r>
          </a:p>
          <a:p>
            <a:r>
              <a:rPr lang="es-NI" sz="4800" dirty="0" smtClean="0"/>
              <a:t>15- </a:t>
            </a:r>
            <a:r>
              <a:rPr lang="es-NI" sz="4800" dirty="0"/>
              <a:t>Fuerte compromiso social, jóvenes, niños</a:t>
            </a:r>
          </a:p>
          <a:p>
            <a:r>
              <a:rPr lang="es-NI" sz="4800" dirty="0" smtClean="0"/>
              <a:t>16- </a:t>
            </a:r>
            <a:r>
              <a:rPr lang="es-NI" sz="4800" dirty="0"/>
              <a:t>Están trabajando el posicionamiento de sus marcas, camisola, bolsos, etc.</a:t>
            </a: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9424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DEBILIDADES I/1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971600" y="1988840"/>
            <a:ext cx="7128793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NI" dirty="0" smtClean="0"/>
              <a:t>1</a:t>
            </a:r>
            <a:r>
              <a:rPr lang="es-NI" dirty="0"/>
              <a:t>-</a:t>
            </a:r>
            <a:r>
              <a:rPr lang="es-NI" dirty="0" smtClean="0"/>
              <a:t> </a:t>
            </a:r>
            <a:r>
              <a:rPr lang="es-NI" dirty="0"/>
              <a:t>Dependencia de la Cooperación con Canadá</a:t>
            </a:r>
          </a:p>
          <a:p>
            <a:pPr marL="0" indent="0">
              <a:buNone/>
            </a:pPr>
            <a:r>
              <a:rPr lang="es-NI" dirty="0" smtClean="0"/>
              <a:t>2- </a:t>
            </a:r>
            <a:r>
              <a:rPr lang="es-NI" dirty="0"/>
              <a:t>Falta de Promoción Y Mercadeo de P</a:t>
            </a:r>
            <a:r>
              <a:rPr lang="es-NI" dirty="0" smtClean="0"/>
              <a:t>roductos </a:t>
            </a:r>
            <a:r>
              <a:rPr lang="es-NI" dirty="0"/>
              <a:t>y servicios.</a:t>
            </a:r>
          </a:p>
          <a:p>
            <a:pPr marL="0" indent="0">
              <a:buNone/>
            </a:pPr>
            <a:r>
              <a:rPr lang="es-NI" dirty="0" smtClean="0"/>
              <a:t>3- </a:t>
            </a:r>
            <a:r>
              <a:rPr lang="es-NI" dirty="0"/>
              <a:t>Falta de Integración </a:t>
            </a:r>
            <a:r>
              <a:rPr lang="es-NI" dirty="0" smtClean="0"/>
              <a:t>de los </a:t>
            </a:r>
            <a:r>
              <a:rPr lang="es-NI" dirty="0"/>
              <a:t>pobladores locales como proveedores</a:t>
            </a:r>
            <a:r>
              <a:rPr lang="es-NI" dirty="0" smtClean="0"/>
              <a:t>.</a:t>
            </a:r>
            <a:endParaRPr lang="es-NI" dirty="0"/>
          </a:p>
          <a:p>
            <a:pPr marL="0" indent="0">
              <a:buNone/>
            </a:pPr>
            <a:r>
              <a:rPr lang="es-NI" dirty="0"/>
              <a:t>4</a:t>
            </a:r>
            <a:r>
              <a:rPr lang="es-NI" dirty="0" smtClean="0"/>
              <a:t>- </a:t>
            </a:r>
            <a:r>
              <a:rPr lang="es-NI" dirty="0"/>
              <a:t>No hay </a:t>
            </a:r>
            <a:r>
              <a:rPr lang="es-NI" dirty="0" smtClean="0"/>
              <a:t>aplicación </a:t>
            </a:r>
            <a:r>
              <a:rPr lang="es-NI" dirty="0"/>
              <a:t>de buenas prácticas ambientales (Falta de energía alternativa)</a:t>
            </a:r>
          </a:p>
          <a:p>
            <a:pPr marL="0" indent="0">
              <a:buNone/>
            </a:pPr>
            <a:r>
              <a:rPr lang="es-NI" dirty="0"/>
              <a:t>5</a:t>
            </a:r>
            <a:r>
              <a:rPr lang="es-NI" dirty="0" smtClean="0"/>
              <a:t>- </a:t>
            </a:r>
            <a:r>
              <a:rPr lang="es-NI" dirty="0"/>
              <a:t>Falta de mantenimiento en la Infraestructura.</a:t>
            </a:r>
          </a:p>
          <a:p>
            <a:pPr marL="0" indent="0">
              <a:buNone/>
            </a:pPr>
            <a:r>
              <a:rPr lang="es-NI" dirty="0"/>
              <a:t>6</a:t>
            </a:r>
            <a:r>
              <a:rPr lang="es-NI" dirty="0" smtClean="0"/>
              <a:t>- </a:t>
            </a:r>
            <a:r>
              <a:rPr lang="es-NI" dirty="0"/>
              <a:t>Falta de acondicionamiento y limpieza en los baños.</a:t>
            </a: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84023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FORTALEZA I/2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971600" y="1988840"/>
            <a:ext cx="7488832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NI" dirty="0" smtClean="0"/>
              <a:t>1- </a:t>
            </a:r>
            <a:r>
              <a:rPr lang="es-NI" dirty="0"/>
              <a:t>Reciben Apoyo del INTUR, </a:t>
            </a:r>
            <a:r>
              <a:rPr lang="es-NI" dirty="0" smtClean="0"/>
              <a:t>MARENA,FEP (Proyecto </a:t>
            </a:r>
            <a:r>
              <a:rPr lang="es-NI" dirty="0"/>
              <a:t>T</a:t>
            </a:r>
            <a:r>
              <a:rPr lang="es-NI" dirty="0" smtClean="0"/>
              <a:t>riangulo </a:t>
            </a:r>
            <a:r>
              <a:rPr lang="es-NI" dirty="0"/>
              <a:t>del </a:t>
            </a:r>
            <a:r>
              <a:rPr lang="es-NI" dirty="0" smtClean="0"/>
              <a:t>Sur),CPML (Centro de Producción más Limpio) .</a:t>
            </a:r>
            <a:endParaRPr lang="es-NI" dirty="0"/>
          </a:p>
          <a:p>
            <a:pPr marL="0" indent="0">
              <a:buNone/>
            </a:pPr>
            <a:r>
              <a:rPr lang="es-NI" dirty="0"/>
              <a:t>2</a:t>
            </a:r>
            <a:r>
              <a:rPr lang="es-NI" dirty="0" smtClean="0"/>
              <a:t>-Generadores </a:t>
            </a:r>
            <a:r>
              <a:rPr lang="es-NI" dirty="0"/>
              <a:t>de Empleos.</a:t>
            </a:r>
          </a:p>
          <a:p>
            <a:pPr marL="0" indent="0">
              <a:buNone/>
            </a:pPr>
            <a:r>
              <a:rPr lang="es-NI" dirty="0"/>
              <a:t>3</a:t>
            </a:r>
            <a:r>
              <a:rPr lang="es-NI" dirty="0" smtClean="0"/>
              <a:t>-Elaboración </a:t>
            </a:r>
            <a:r>
              <a:rPr lang="es-NI" dirty="0"/>
              <a:t>de Productos orgánicos (tabaco)</a:t>
            </a: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9680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DEBILIDADES I/2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971600" y="1988840"/>
            <a:ext cx="7128793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NI" dirty="0" smtClean="0"/>
              <a:t>1-No hacen uso de energías alternativas.</a:t>
            </a:r>
          </a:p>
          <a:p>
            <a:pPr marL="0" indent="0">
              <a:buNone/>
            </a:pPr>
            <a:r>
              <a:rPr lang="es-NI" dirty="0" smtClean="0"/>
              <a:t>2-No hay aplicación de buenas prácticas y uso de productos biodegradables y manejo de aguas negras.</a:t>
            </a:r>
          </a:p>
          <a:p>
            <a:pPr marL="0" indent="0">
              <a:buNone/>
            </a:pPr>
            <a:r>
              <a:rPr lang="es-NI" dirty="0" smtClean="0"/>
              <a:t>3-No tienen imagen de empresa bien definida.</a:t>
            </a:r>
          </a:p>
          <a:p>
            <a:pPr marL="0" indent="0">
              <a:buNone/>
            </a:pPr>
            <a:r>
              <a:rPr lang="es-NI" dirty="0" smtClean="0"/>
              <a:t>4-No hay productos definidos.</a:t>
            </a:r>
          </a:p>
          <a:p>
            <a:pPr marL="0" indent="0">
              <a:buNone/>
            </a:pPr>
            <a:r>
              <a:rPr lang="es-NI" dirty="0" smtClean="0"/>
              <a:t>5-Tiene material promocional poco atractivo.</a:t>
            </a:r>
          </a:p>
          <a:p>
            <a:pPr marL="0" indent="0">
              <a:buNone/>
            </a:pP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1934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FORTALEZA I/3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1043609" y="1916832"/>
            <a:ext cx="7629936" cy="4320480"/>
          </a:xfrm>
        </p:spPr>
        <p:txBody>
          <a:bodyPr>
            <a:normAutofit fontScale="92500" lnSpcReduction="20000"/>
          </a:bodyPr>
          <a:lstStyle/>
          <a:p>
            <a:r>
              <a:rPr lang="es-NI" dirty="0" smtClean="0"/>
              <a:t>Museo de Colección  de piezas arqueológicas únicas e  </a:t>
            </a:r>
            <a:r>
              <a:rPr lang="es-NI" dirty="0"/>
              <a:t>impresionante </a:t>
            </a:r>
            <a:r>
              <a:rPr lang="es-NI" dirty="0" smtClean="0"/>
              <a:t>de gran valor en </a:t>
            </a:r>
            <a:r>
              <a:rPr lang="es-NI" dirty="0"/>
              <a:t>Nicaragua</a:t>
            </a:r>
            <a:r>
              <a:rPr lang="es-NI" dirty="0" smtClean="0"/>
              <a:t>.</a:t>
            </a:r>
          </a:p>
          <a:p>
            <a:r>
              <a:rPr lang="es-NI" dirty="0"/>
              <a:t>Pertenece a la red de museos de Centroamérica.</a:t>
            </a:r>
          </a:p>
          <a:p>
            <a:r>
              <a:rPr lang="es-NI" dirty="0"/>
              <a:t>Único museo numismático abierto al público</a:t>
            </a:r>
            <a:r>
              <a:rPr lang="es-NI" dirty="0" smtClean="0"/>
              <a:t>.</a:t>
            </a:r>
          </a:p>
          <a:p>
            <a:r>
              <a:rPr lang="es-NI" dirty="0" smtClean="0"/>
              <a:t>Posee mapas  con información del sitio.</a:t>
            </a:r>
            <a:endParaRPr lang="es-NI" dirty="0"/>
          </a:p>
          <a:p>
            <a:r>
              <a:rPr lang="es-NI" dirty="0"/>
              <a:t>Utiliza energía alternativa.</a:t>
            </a:r>
          </a:p>
          <a:p>
            <a:r>
              <a:rPr lang="es-NI" dirty="0"/>
              <a:t>Sistema de tratamiento de agua</a:t>
            </a:r>
            <a:r>
              <a:rPr lang="es-NI" dirty="0" smtClean="0"/>
              <a:t>.</a:t>
            </a:r>
          </a:p>
          <a:p>
            <a:r>
              <a:rPr lang="es-NI" dirty="0"/>
              <a:t>Ofrece variedad de actividades turísticas</a:t>
            </a:r>
            <a:r>
              <a:rPr lang="es-NI" dirty="0" smtClean="0"/>
              <a:t>.</a:t>
            </a:r>
            <a:endParaRPr lang="es-NI" dirty="0"/>
          </a:p>
          <a:p>
            <a:r>
              <a:rPr lang="es-NI" dirty="0"/>
              <a:t>Cuenta con piscina.</a:t>
            </a:r>
          </a:p>
          <a:p>
            <a:r>
              <a:rPr lang="es-NI" dirty="0"/>
              <a:t>Apoyo de la cooperación española .</a:t>
            </a:r>
          </a:p>
          <a:p>
            <a:r>
              <a:rPr lang="es-NI" dirty="0"/>
              <a:t>Posicionamiento.</a:t>
            </a:r>
          </a:p>
          <a:p>
            <a:r>
              <a:rPr lang="es-NI" dirty="0"/>
              <a:t>Presencia en redes sociales</a:t>
            </a:r>
            <a:r>
              <a:rPr lang="es-NI" dirty="0" smtClean="0"/>
              <a:t>.</a:t>
            </a:r>
            <a:endParaRPr lang="es-NI" dirty="0"/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8339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676456" cy="148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2123728" y="1114369"/>
            <a:ext cx="4042792" cy="402059"/>
          </a:xfrm>
        </p:spPr>
        <p:txBody>
          <a:bodyPr>
            <a:normAutofit/>
          </a:bodyPr>
          <a:lstStyle/>
          <a:p>
            <a:pPr algn="ctr"/>
            <a:r>
              <a:rPr lang="es-NI" sz="1600" dirty="0" smtClean="0"/>
              <a:t>DEBILIDADES I/3</a:t>
            </a:r>
            <a:endParaRPr lang="es-NI" sz="16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>
          <a:xfrm>
            <a:off x="1043609" y="1916832"/>
            <a:ext cx="7629936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NI" dirty="0" smtClean="0"/>
              <a:t>1-Un solo dueño/privado.</a:t>
            </a:r>
          </a:p>
          <a:p>
            <a:pPr marL="0" indent="0">
              <a:buNone/>
            </a:pPr>
            <a:r>
              <a:rPr lang="es-NI" dirty="0" smtClean="0"/>
              <a:t>2-Poca o nula participación de la comunidad.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424125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1192</Words>
  <Application>Microsoft Office PowerPoint</Application>
  <PresentationFormat>Presentación en pantalla (4:3)</PresentationFormat>
  <Paragraphs>150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3 Factores de éxito</vt:lpstr>
      <vt:lpstr>3 Factores de riesgo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rueda</dc:creator>
  <cp:lastModifiedBy>karen rueda</cp:lastModifiedBy>
  <cp:revision>61</cp:revision>
  <dcterms:created xsi:type="dcterms:W3CDTF">2014-09-24T09:57:09Z</dcterms:created>
  <dcterms:modified xsi:type="dcterms:W3CDTF">2014-09-24T23:11:02Z</dcterms:modified>
</cp:coreProperties>
</file>